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39461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323069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96933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239971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277413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453F485F-F10E-4DFF-93A9-F7EA3ED6D419}" type="datetimeFigureOut">
              <a:rPr lang="ar-JO" smtClean="0"/>
              <a:t>07/03/1441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47908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453F485F-F10E-4DFF-93A9-F7EA3ED6D419}" type="datetimeFigureOut">
              <a:rPr lang="ar-JO" smtClean="0"/>
              <a:t>07/03/1441</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41854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453F485F-F10E-4DFF-93A9-F7EA3ED6D419}" type="datetimeFigureOut">
              <a:rPr lang="ar-JO" smtClean="0"/>
              <a:t>07/03/1441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385543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3F485F-F10E-4DFF-93A9-F7EA3ED6D419}" type="datetimeFigureOut">
              <a:rPr lang="ar-JO" smtClean="0"/>
              <a:t>07/03/1441</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231260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3F485F-F10E-4DFF-93A9-F7EA3ED6D419}" type="datetimeFigureOut">
              <a:rPr lang="ar-JO" smtClean="0"/>
              <a:t>07/03/1441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210386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3F485F-F10E-4DFF-93A9-F7EA3ED6D419}" type="datetimeFigureOut">
              <a:rPr lang="ar-JO" smtClean="0"/>
              <a:t>07/03/1441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84E6F88E-0EC9-43B2-A385-4AE5FF52892D}" type="slidenum">
              <a:rPr lang="ar-JO" smtClean="0"/>
              <a:t>‹#›</a:t>
            </a:fld>
            <a:endParaRPr lang="ar-JO"/>
          </a:p>
        </p:txBody>
      </p:sp>
    </p:spTree>
    <p:extLst>
      <p:ext uri="{BB962C8B-B14F-4D97-AF65-F5344CB8AC3E}">
        <p14:creationId xmlns:p14="http://schemas.microsoft.com/office/powerpoint/2010/main" val="189221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3F485F-F10E-4DFF-93A9-F7EA3ED6D419}" type="datetimeFigureOut">
              <a:rPr lang="ar-JO" smtClean="0"/>
              <a:t>07/03/1441</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E6F88E-0EC9-43B2-A385-4AE5FF52892D}" type="slidenum">
              <a:rPr lang="ar-JO" smtClean="0"/>
              <a:t>‹#›</a:t>
            </a:fld>
            <a:endParaRPr lang="ar-JO"/>
          </a:p>
        </p:txBody>
      </p:sp>
    </p:spTree>
    <p:extLst>
      <p:ext uri="{BB962C8B-B14F-4D97-AF65-F5344CB8AC3E}">
        <p14:creationId xmlns:p14="http://schemas.microsoft.com/office/powerpoint/2010/main" val="3580444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kenanaonline.com/users/nassirmoussi/posts/39504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JO" dirty="0" smtClean="0"/>
              <a:t>نظم المعلومات </a:t>
            </a:r>
            <a:br>
              <a:rPr lang="ar-JO" dirty="0" smtClean="0"/>
            </a:br>
            <a:r>
              <a:rPr lang="ar-JO" dirty="0" smtClean="0"/>
              <a:t>المرحلة الثانية / الكورس الاول </a:t>
            </a:r>
            <a:br>
              <a:rPr lang="ar-JO" dirty="0" smtClean="0"/>
            </a:br>
            <a:r>
              <a:rPr lang="ar-JO" sz="3100" dirty="0" smtClean="0"/>
              <a:t>م.م. بتول حميد </a:t>
            </a:r>
            <a:endParaRPr lang="ar-JO" sz="3100" dirty="0"/>
          </a:p>
        </p:txBody>
      </p:sp>
      <p:sp>
        <p:nvSpPr>
          <p:cNvPr id="3" name="عنوان فرعي 2"/>
          <p:cNvSpPr>
            <a:spLocks noGrp="1"/>
          </p:cNvSpPr>
          <p:nvPr>
            <p:ph type="subTitle" idx="1"/>
          </p:nvPr>
        </p:nvSpPr>
        <p:spPr/>
        <p:txBody>
          <a:bodyPr/>
          <a:lstStyle/>
          <a:p>
            <a:r>
              <a:rPr lang="ar-JO" dirty="0" smtClean="0">
                <a:solidFill>
                  <a:schemeClr val="tx1">
                    <a:lumMod val="85000"/>
                    <a:lumOff val="15000"/>
                  </a:schemeClr>
                </a:solidFill>
              </a:rPr>
              <a:t>نظم المعلومات </a:t>
            </a:r>
            <a:endParaRPr lang="ar-JO" dirty="0">
              <a:solidFill>
                <a:schemeClr val="tx1">
                  <a:lumMod val="85000"/>
                  <a:lumOff val="15000"/>
                </a:schemeClr>
              </a:solidFill>
            </a:endParaRPr>
          </a:p>
        </p:txBody>
      </p:sp>
    </p:spTree>
    <p:extLst>
      <p:ext uri="{BB962C8B-B14F-4D97-AF65-F5344CB8AC3E}">
        <p14:creationId xmlns:p14="http://schemas.microsoft.com/office/powerpoint/2010/main" val="294894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b="1" dirty="0" smtClean="0">
                <a:solidFill>
                  <a:schemeClr val="tx2">
                    <a:lumMod val="75000"/>
                  </a:schemeClr>
                </a:solidFill>
                <a:hlinkClick r:id="rId2"/>
              </a:rPr>
              <a:t>نظم المعلومات الإدارية في المكتبات ومراكز المعلومات</a:t>
            </a:r>
            <a:r>
              <a:rPr lang="en-US" sz="2000" u="sng" dirty="0" smtClean="0">
                <a:solidFill>
                  <a:schemeClr val="tx2">
                    <a:lumMod val="75000"/>
                  </a:schemeClr>
                </a:solidFill>
              </a:rPr>
              <a:t/>
            </a:r>
            <a:br>
              <a:rPr lang="en-US" sz="2000" u="sng" dirty="0" smtClean="0">
                <a:solidFill>
                  <a:schemeClr val="tx2">
                    <a:lumMod val="75000"/>
                  </a:schemeClr>
                </a:solidFill>
              </a:rPr>
            </a:br>
            <a:endParaRPr lang="ar-JO" sz="2000" u="sng" dirty="0">
              <a:solidFill>
                <a:schemeClr val="tx2">
                  <a:lumMod val="75000"/>
                </a:schemeClr>
              </a:solidFill>
            </a:endParaRPr>
          </a:p>
        </p:txBody>
      </p:sp>
      <p:sp>
        <p:nvSpPr>
          <p:cNvPr id="3" name="عنصر نائب للمحتوى 2"/>
          <p:cNvSpPr>
            <a:spLocks noGrp="1"/>
          </p:cNvSpPr>
          <p:nvPr>
            <p:ph idx="1"/>
          </p:nvPr>
        </p:nvSpPr>
        <p:spPr/>
        <p:txBody>
          <a:bodyPr>
            <a:noAutofit/>
          </a:bodyPr>
          <a:lstStyle/>
          <a:p>
            <a:r>
              <a:rPr lang="ar-SA" sz="1600" dirty="0" smtClean="0"/>
              <a:t>تقديم</a:t>
            </a:r>
            <a:r>
              <a:rPr lang="en-US" sz="1600" dirty="0"/>
              <a:t>:</a:t>
            </a:r>
          </a:p>
          <a:p>
            <a:r>
              <a:rPr lang="ar-SA" sz="1600" dirty="0"/>
              <a:t>تعتبر نظم أو أنظمة المعلومات من المفاهيم الحديثة نسبياً، وقد تعاظمت أهمية هذا المفهوم خلال الفترة التي تلت الحرب العالمية الثانية للعديد من الأسباب التي قد يقف على رأسها ظهور الحاسوب وتطوّره. وتشمل هذه الأسباب أيضاً تضخم حجم المنظمات وتعقد نشاطاتها ، وتضخم حجم البيانات (أو المعلومات) التي تتعامل معها، وتطوّر وسائل الاتصالات السلكية واللاسلكية، والحاجة الملحة إلى المعلومات الدقيقة والسريعة من قبل إدارات المنظمات وفئات المستفيدين على اختلافهم، وضعف الأنظمة اليدوية التقليدية في إمداد المستفيدين بالمعلومات التي يحتاجون بالسرعة الممكنة وفي الوقت المناسب</a:t>
            </a:r>
            <a:r>
              <a:rPr lang="en-US" sz="1600" dirty="0"/>
              <a:t>.</a:t>
            </a:r>
          </a:p>
          <a:p>
            <a:r>
              <a:rPr lang="ar-SA" sz="1600" dirty="0"/>
              <a:t>ولم تقتصر أهمية نظم المعلومات على حقل معين من حقول المعرفة البشرية دون آخر، لذلك نرى اليوم العديد من نظم المعلومات المتخصصة مثل نظم المعلومات الادارية نظم المعلومات الاقتصادية ونظم المعلومات المحاسبية ونظم المعلومات الزراعية ونظم المعلومات الطبية</a:t>
            </a:r>
            <a:r>
              <a:rPr lang="ar-SA" sz="1600" b="1" u="sng" dirty="0"/>
              <a:t> نظم المعلومات في المكتبات ومراكز المعلومات</a:t>
            </a:r>
            <a:r>
              <a:rPr lang="ar-SA" sz="1600" dirty="0"/>
              <a:t>، وغيرها. ونستطيع القول أن العالم الذي نعيش فيه تحكمه مجموعة من النظم من أنواع مختلفة</a:t>
            </a:r>
            <a:r>
              <a:rPr lang="en-US" sz="1600" dirty="0"/>
              <a:t>.</a:t>
            </a:r>
          </a:p>
          <a:p>
            <a:endParaRPr lang="ar-JO" sz="1600" dirty="0"/>
          </a:p>
        </p:txBody>
      </p:sp>
    </p:spTree>
    <p:extLst>
      <p:ext uri="{BB962C8B-B14F-4D97-AF65-F5344CB8AC3E}">
        <p14:creationId xmlns:p14="http://schemas.microsoft.com/office/powerpoint/2010/main" val="4245149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40000" lnSpcReduction="20000"/>
          </a:bodyPr>
          <a:lstStyle/>
          <a:p>
            <a:r>
              <a:rPr lang="ar-SA" dirty="0" smtClean="0"/>
              <a:t>وتشكّل المعلومات المحور الأساسي لأي نظام معلومات في مؤسسة ما، والذي يشكّل بدوره جزءاً مهماً في منظومة المعلومات في أي مجتمع. وتعتبر المعلومات من العوامل المهمة التي تساعد في تقدم المجتمع وتطوّره، وفي اتخاذ القرارات على اختلافها والتي يتوقف بنجاحها على مدى توافر المعلومات الكافية بالمواصفات الكمية والنوعية والزمن المناسب. ولابدّ لنا من أن نتذكر بأن المعلومات مهما كانت أهميتها وقيمتها لن تكون مفيدة ما لم نمتلك وسائل الوصول إليها والإفادة منها. ومن هذا المنطلق تنبع أهمية نظام المعلومات في مساعدة وصانعي القرار في صناعة القرارات الرشيدة والقيام بالأنشطة الإدارية على النحو الأمثل من خلال ما يقدمه لهم من معلومات مفيدة. وهناك اعتراف واضح بأهمية المعلومات وحيويتها كمورد ثمين من موارد المنظمة الحديثة، وأداة لا غنى عنها لامتلاك أو تحقيق الميزة التنافسية الاستراتيجية المؤكدة، وتطوير المنظمة وتمنيتها، وتحسين الجودة المستمرة، والإبداع التكنولوجي ، وإعادة تصميم الأعمال وتنظيمها ، وصياغة استراتيجية الأعمال وتطبيقها وإدارة العمليات بكفاءة وفعالية، وتحقيق الإنجاز المطلوب في كل أنشطة وفعاليتها. وبما أن النظم التقليدية للمعلومات المطلوبة وبالمواصفات الكمية والنوعية والزمن المناسب في عصر يتصف بالتعقيد والتغير والتقلب والتطوّر المستمر، فقد ظهرت المعلومات المحوسبة، مما يساعد على اتخاذ القرارات الرشيدة للمشكلات الإدارية والإنتاجية والخدماتية في المنظمات الحديثة بطريقة علمية منهجية</a:t>
            </a:r>
            <a:r>
              <a:rPr lang="en-US" dirty="0" smtClean="0"/>
              <a:t>.</a:t>
            </a:r>
          </a:p>
          <a:p>
            <a:r>
              <a:rPr lang="ar-SA" dirty="0" smtClean="0"/>
              <a:t>ولتعريف نظام المعلومات على الوجه الأفضل، لابد من تعرف مصطلحي البيانات والمعلومات اللذين يتم الحديث عنهما بكثرة في هذا المجال </a:t>
            </a:r>
            <a:endParaRPr lang="en-US" dirty="0" smtClean="0"/>
          </a:p>
          <a:p>
            <a:r>
              <a:rPr lang="ar-SA" b="1" u="sng" dirty="0" smtClean="0"/>
              <a:t>فالبيانات</a:t>
            </a:r>
            <a:r>
              <a:rPr lang="ar-SA" dirty="0" smtClean="0"/>
              <a:t> هي حقائق وافكار واراء تصف حدثا معينا ولكن دون اجراء اي تعديل او تفسير او مقارنة ، حيث يتم الوصف بكلمات او ارقام او رموز لذلك تعتبر البيانات هي المواد الخام التس تشتق منها المعلومات . </a:t>
            </a:r>
            <a:endParaRPr lang="en-US" dirty="0" smtClean="0"/>
          </a:p>
          <a:p>
            <a:r>
              <a:rPr lang="ar-SA" b="1" u="sng" dirty="0" smtClean="0"/>
              <a:t>أما المعلومات</a:t>
            </a:r>
            <a:r>
              <a:rPr lang="ar-SA" dirty="0" smtClean="0"/>
              <a:t> فهي مجموعة من البيانات التي تمت معالجتها لكي يستفاد منها في عملية اتخاذ القرار اي انها بيانات خضعت للتحليل والتفسير والمقارنة . إذ يقوم نظام المعلومات باستقبال البيانات الأولية ( المدخلات ) ومعالجتها وتحويلها إلى معلومات ( مخرجات</a:t>
            </a:r>
            <a:r>
              <a:rPr lang="en-US" dirty="0" smtClean="0"/>
              <a:t> ) </a:t>
            </a:r>
            <a:r>
              <a:rPr lang="ar-SA" dirty="0" smtClean="0"/>
              <a:t>تستطيع الإدارة الإفادة منها</a:t>
            </a:r>
            <a:r>
              <a:rPr lang="en-US" dirty="0" smtClean="0"/>
              <a:t>.</a:t>
            </a:r>
          </a:p>
          <a:p>
            <a:r>
              <a:rPr lang="ar-SA" b="1" dirty="0" smtClean="0"/>
              <a:t>مصادر البيانات والمعلومات : </a:t>
            </a:r>
            <a:endParaRPr lang="en-US" dirty="0" smtClean="0"/>
          </a:p>
          <a:p>
            <a:r>
              <a:rPr lang="ar-SA" dirty="0" smtClean="0"/>
              <a:t>ان المعلومات والبيانات تأتي من مصدرين اساسيين هما : </a:t>
            </a:r>
            <a:endParaRPr lang="en-US" dirty="0" smtClean="0"/>
          </a:p>
          <a:p>
            <a:r>
              <a:rPr lang="ar-SA" dirty="0" smtClean="0"/>
              <a:t>1 – البيئة الداخلية : وهي بيانات الاقسام والعاملين مثل اوامر الشراء والشيكات الواردة والصادرة وعدد الافراد والعاملين وحجم الانتاج ..... </a:t>
            </a:r>
            <a:endParaRPr lang="en-US" dirty="0" smtClean="0"/>
          </a:p>
          <a:p>
            <a:r>
              <a:rPr lang="ar-SA" dirty="0" smtClean="0"/>
              <a:t>2 – البيئة الخارجية : وتأتي من الموردين والزبائن والقوانين الحكومية والدولة والمستهلكين . </a:t>
            </a:r>
            <a:endParaRPr lang="en-US" dirty="0" smtClean="0"/>
          </a:p>
        </p:txBody>
      </p:sp>
    </p:spTree>
    <p:extLst>
      <p:ext uri="{BB962C8B-B14F-4D97-AF65-F5344CB8AC3E}">
        <p14:creationId xmlns:p14="http://schemas.microsoft.com/office/powerpoint/2010/main" val="11500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47500" lnSpcReduction="20000"/>
          </a:bodyPr>
          <a:lstStyle/>
          <a:p>
            <a:r>
              <a:rPr lang="ar-SA" b="1" u="sng" dirty="0" smtClean="0"/>
              <a:t>تعريف النظام</a:t>
            </a:r>
            <a:r>
              <a:rPr lang="en-US" b="1" u="sng" dirty="0" smtClean="0"/>
              <a:t>:</a:t>
            </a:r>
            <a:endParaRPr lang="en-US" dirty="0" smtClean="0"/>
          </a:p>
          <a:p>
            <a:r>
              <a:rPr lang="ar-SA" dirty="0" smtClean="0"/>
              <a:t>يعرّف النظام بأنه " مجموعة من العناصر المترابطة ( أو الأجزاء المتفاعلة ) التي تعمل معاً بشكل توافقي لتحقيق بعض الأهداف المرسومة والغايات المدروسة</a:t>
            </a:r>
            <a:r>
              <a:rPr lang="en-US" dirty="0" smtClean="0"/>
              <a:t>. " </a:t>
            </a:r>
            <a:r>
              <a:rPr lang="ar-SA" dirty="0" smtClean="0"/>
              <a:t>ونستطيع أن نفهم من هذا التعريف أنه لابد من أن تكون أجزاء النظام متآلفة ومترابطة ومتناسبة حتى يمكّن النظام من تحقيق أهدافه بشكل سليم</a:t>
            </a:r>
            <a:r>
              <a:rPr lang="en-US" dirty="0" smtClean="0"/>
              <a:t>.</a:t>
            </a:r>
          </a:p>
          <a:p>
            <a:r>
              <a:rPr lang="ar-SA" dirty="0" smtClean="0"/>
              <a:t>ويعرّف النظام أيضاً بأنه " مجموعة من النظم الفرعية وعلاقاتها المنتظمة في بيئة معينة لتحقيق أهداف معينة. " ويعتمد هذا التعريف على فهم الأفكار الأربع المرتبطة مع بعضها، وهي: النظم الفرعية والبيئة والعلاقات والأهداف</a:t>
            </a:r>
            <a:r>
              <a:rPr lang="en-US" dirty="0" smtClean="0"/>
              <a:t>.</a:t>
            </a:r>
          </a:p>
          <a:p>
            <a:r>
              <a:rPr lang="ar-SA" dirty="0" smtClean="0"/>
              <a:t>وترى مدرسة النظم أن كلّ شيء في الكون يشكل ويؤلف ما يسمى بالنظام، وهذا النظام جزء من نظام أكبر مه. أي أن كل نظم له نظم فرعية، والنظام الفرعي له أنظمة فرعية أخرى. ومن الأمثلة الواقعية على هذه النظرة هو جسم الإنسان الذي يمكن النظر إليه كنظام كلي متكامل، يتكون من عدة نظم فرعية تترابط فيما بينها وتعمل بشكل تآلفي هي النظام ( الهيكل ) العظمي والنظام العضلي والنظام الهضمي والنظام التنفسي والنظام العصبي، وغيرها. وتنقسم كل واحد من هذه الأنظمة الفرعية إلى نظم فرعية أخرى، ولنأخذ الجهاز العصبي مثالاُ على ذلك، إذ يتكون هذا الجهاز من الدماغ والنخاع الشوكي والأعصاب. ويتكون الدماغ من المخ والمخيخ والنخاع المستطيل. وتتكون الأعصاب من أعصاب حسّية وأعصاب محرّكة</a:t>
            </a:r>
            <a:r>
              <a:rPr lang="en-US" dirty="0" smtClean="0"/>
              <a:t>.</a:t>
            </a:r>
          </a:p>
          <a:p>
            <a:r>
              <a:rPr lang="ar-SA" dirty="0" smtClean="0"/>
              <a:t>ويتّضح لنا من تعريفات النظام السابقة عدة حقائق هي</a:t>
            </a:r>
            <a:r>
              <a:rPr lang="en-US" dirty="0" smtClean="0"/>
              <a:t>:</a:t>
            </a:r>
          </a:p>
          <a:p>
            <a:r>
              <a:rPr lang="ar-SA" dirty="0" smtClean="0"/>
              <a:t>أولاً</a:t>
            </a:r>
            <a:r>
              <a:rPr lang="en-US" dirty="0" smtClean="0"/>
              <a:t>: </a:t>
            </a:r>
            <a:r>
              <a:rPr lang="ar-SA" dirty="0" smtClean="0"/>
              <a:t>يتكون النظام من عدة أجزاء أو عناصر، ويمكن اعتبار كل جزء أو عنصر منها نظاماً فرعياً في حد ذاته. وبالتالي يضم النظام الواحد عدة أنظمة متداخلة</a:t>
            </a:r>
            <a:r>
              <a:rPr lang="en-US" dirty="0" smtClean="0"/>
              <a:t>.</a:t>
            </a:r>
          </a:p>
          <a:p>
            <a:r>
              <a:rPr lang="ar-SA" dirty="0" smtClean="0"/>
              <a:t>ثانياً</a:t>
            </a:r>
            <a:r>
              <a:rPr lang="en-US" dirty="0" smtClean="0"/>
              <a:t>: </a:t>
            </a:r>
            <a:r>
              <a:rPr lang="ar-SA" dirty="0" smtClean="0"/>
              <a:t>ترتبط الأجزاء أو العناصر أو النظم الفرعية مع بعضها بعضاً طبقاً لنظام اتصال محدد وهذا الارتباط هو الذي يعطي النظام صفة التكامل والتماسك. فإذا حدث خلل في نظام الاتصال انفرط عقد النظام ولم يحقق أهدافه، وقد يتلاشي</a:t>
            </a:r>
            <a:r>
              <a:rPr lang="en-US" dirty="0" smtClean="0"/>
              <a:t>.</a:t>
            </a:r>
          </a:p>
          <a:p>
            <a:r>
              <a:rPr lang="ar-SA" dirty="0" smtClean="0"/>
              <a:t>ثالثاً</a:t>
            </a:r>
            <a:r>
              <a:rPr lang="en-US" dirty="0" smtClean="0"/>
              <a:t>: </a:t>
            </a:r>
            <a:r>
              <a:rPr lang="ar-SA" dirty="0" smtClean="0"/>
              <a:t>يعمل النظام لتحقيق هدف أو مجموعة أهداف محددة تحكم نشاطه، وتحدد العلاقات بين أجزائه، وهي السبب أصلاً في وجود النظام، ويجب أن تؤدي أهداف النظم الفرعية إلى تحقيق هدف أو أهداف النظام الرئيسية</a:t>
            </a:r>
            <a:r>
              <a:rPr lang="en-US" dirty="0" smtClean="0"/>
              <a:t>.</a:t>
            </a:r>
          </a:p>
          <a:p>
            <a:r>
              <a:rPr lang="ar-SA" smtClean="0"/>
              <a:t>ومن الجدير بالذكر أنه يمكن تعريف النظام بأشكال وصور مختلفة ومتعددة، وذلك وفقاً لترتيب عناصره وترتيب الروابط التي تجمع بينها، وطبيعة الوظائف التي يؤديها، والأهداف التي يسعى إلى تحقيقها. </a:t>
            </a:r>
            <a:endParaRPr lang="en-US" dirty="0"/>
          </a:p>
        </p:txBody>
      </p:sp>
    </p:spTree>
    <p:extLst>
      <p:ext uri="{BB962C8B-B14F-4D97-AF65-F5344CB8AC3E}">
        <p14:creationId xmlns:p14="http://schemas.microsoft.com/office/powerpoint/2010/main" val="31457329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901</Words>
  <Application>Microsoft Office PowerPoint</Application>
  <PresentationFormat>عرض على الشاشة (3:4)‏</PresentationFormat>
  <Paragraphs>23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نظم المعلومات  المرحلة الثانية / الكورس الاول  م.م. بتول حميد </vt:lpstr>
      <vt:lpstr>نظم المعلومات الإدارية في المكتبات ومراكز المعلومات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  المرحلة الثانية / الكورس الاول  م.م. بتول حميد </dc:title>
  <dc:creator>gega</dc:creator>
  <cp:lastModifiedBy>gega</cp:lastModifiedBy>
  <cp:revision>2</cp:revision>
  <dcterms:created xsi:type="dcterms:W3CDTF">2019-11-04T13:12:29Z</dcterms:created>
  <dcterms:modified xsi:type="dcterms:W3CDTF">2019-11-04T13:19:41Z</dcterms:modified>
</cp:coreProperties>
</file>